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  <p:sldId id="259" r:id="rId3"/>
    <p:sldId id="265" r:id="rId4"/>
    <p:sldId id="267" r:id="rId5"/>
    <p:sldId id="266" r:id="rId6"/>
    <p:sldId id="258" r:id="rId7"/>
    <p:sldId id="270" r:id="rId8"/>
    <p:sldId id="268" r:id="rId9"/>
    <p:sldId id="271" r:id="rId10"/>
    <p:sldId id="260" r:id="rId11"/>
    <p:sldId id="275" r:id="rId12"/>
    <p:sldId id="272" r:id="rId13"/>
    <p:sldId id="273" r:id="rId14"/>
    <p:sldId id="274" r:id="rId15"/>
    <p:sldId id="256" r:id="rId16"/>
    <p:sldId id="261" r:id="rId17"/>
    <p:sldId id="262" r:id="rId18"/>
    <p:sldId id="277" r:id="rId19"/>
    <p:sldId id="263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05"/>
    <a:srgbClr val="F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6"/>
    <p:restoredTop sz="93464"/>
  </p:normalViewPr>
  <p:slideViewPr>
    <p:cSldViewPr snapToGrid="0" snapToObjects="1">
      <p:cViewPr varScale="1">
        <p:scale>
          <a:sx n="98" d="100"/>
          <a:sy n="9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69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20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04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46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5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0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1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69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8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92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echo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free-vector/desig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nub.com/websocket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ep_packet_inspec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NCA.2011.38" TargetMode="External"/><Relationship Id="rId2" Type="http://schemas.openxmlformats.org/officeDocument/2006/relationships/hyperlink" Target="https://www.makeuseof.com/tag/five-online-solutions-to-beat-torrent-connection-blockin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aboutwebsocket.html" TargetMode="External"/><Relationship Id="rId2" Type="http://schemas.openxmlformats.org/officeDocument/2006/relationships/hyperlink" Target="https://websock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45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2319132" y="1624524"/>
            <a:ext cx="79863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748029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4400" b="1" dirty="0" err="1"/>
              <a:t>Cabeçalho</a:t>
            </a:r>
            <a:r>
              <a:rPr lang="en-US" sz="4400" b="1" dirty="0"/>
              <a:t> de </a:t>
            </a:r>
            <a:r>
              <a:rPr lang="en-US" sz="4400" b="1" dirty="0" err="1"/>
              <a:t>mensagens</a:t>
            </a:r>
            <a:r>
              <a:rPr lang="en-US" sz="4400" dirty="0"/>
              <a:t>: </a:t>
            </a:r>
            <a:r>
              <a:rPr lang="en-US" sz="4400" dirty="0" err="1"/>
              <a:t>só</a:t>
            </a:r>
            <a:r>
              <a:rPr lang="en-US" sz="4400" dirty="0"/>
              <a:t> </a:t>
            </a:r>
            <a:r>
              <a:rPr lang="en-US" sz="4400" dirty="0" err="1"/>
              <a:t>alguns</a:t>
            </a:r>
            <a:r>
              <a:rPr lang="en-US" sz="4400" dirty="0"/>
              <a:t> bytes</a:t>
            </a:r>
          </a:p>
          <a:p>
            <a:r>
              <a:rPr lang="en-US" sz="4400" dirty="0" err="1"/>
              <a:t>Troca</a:t>
            </a:r>
            <a:r>
              <a:rPr lang="en-US" sz="4400" dirty="0"/>
              <a:t> de </a:t>
            </a:r>
            <a:r>
              <a:rPr lang="en-US" sz="4400" dirty="0" err="1"/>
              <a:t>mensagens</a:t>
            </a:r>
            <a:r>
              <a:rPr lang="en-US" sz="4400" dirty="0"/>
              <a:t> </a:t>
            </a:r>
            <a:r>
              <a:rPr lang="en-US" sz="4400" b="1" dirty="0" err="1"/>
              <a:t>leve</a:t>
            </a:r>
            <a:r>
              <a:rPr lang="en-US" sz="4400" dirty="0"/>
              <a:t>, </a:t>
            </a:r>
            <a:r>
              <a:rPr lang="en-US" sz="4400" b="1" dirty="0" err="1"/>
              <a:t>rápida</a:t>
            </a:r>
            <a:r>
              <a:rPr lang="en-US" sz="4400" dirty="0"/>
              <a:t> e </a:t>
            </a:r>
            <a:r>
              <a:rPr lang="en-US" sz="4400" b="1" dirty="0" err="1"/>
              <a:t>eficiente</a:t>
            </a:r>
            <a:endParaRPr 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B58EF0-BB39-DE4B-8931-E1E35819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25" y="5026229"/>
            <a:ext cx="6153906" cy="152984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 Chrome: 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http://websocket.org/echo.html</a:t>
            </a:r>
            <a:b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dirty="0" err="1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Pressione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F12, aba Network &gt;&gt; WS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F0577-4B36-1D49-A420-A1EF64E24105}"/>
              </a:ext>
            </a:extLst>
          </p:cNvPr>
          <p:cNvSpPr txBox="1"/>
          <p:nvPr/>
        </p:nvSpPr>
        <p:spPr>
          <a:xfrm>
            <a:off x="2351314" y="548640"/>
            <a:ext cx="52382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https://chatwss.herokuapp.com </a:t>
            </a:r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40910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4226943"/>
            <a:ext cx="11067393" cy="2596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Leveza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rapidez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na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troca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de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mensagens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: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ameniza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problemas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de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escalabilidade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geográfica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e de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tamanho</a:t>
            </a:r>
            <a:endParaRPr lang="en-US" sz="5400" dirty="0">
              <a:solidFill>
                <a:schemeClr val="bg1"/>
              </a:solidFill>
              <a:effectLst>
                <a:outerShdw blurRad="561677" dist="38100" dir="5400000" algn="t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93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3289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Diferente</a:t>
            </a:r>
            <a:r>
              <a:rPr lang="en-US" sz="4800" b="1" dirty="0"/>
              <a:t> de sockets </a:t>
            </a:r>
            <a:r>
              <a:rPr lang="en-US" sz="4800" b="1" dirty="0" err="1"/>
              <a:t>tradicionais</a:t>
            </a:r>
            <a:r>
              <a:rPr lang="en-US" sz="4800" dirty="0"/>
              <a:t>: </a:t>
            </a:r>
            <a:r>
              <a:rPr lang="en-US" sz="4800" dirty="0" err="1"/>
              <a:t>reutilizam</a:t>
            </a:r>
            <a:r>
              <a:rPr lang="en-US" sz="4800" dirty="0"/>
              <a:t> a </a:t>
            </a:r>
            <a:r>
              <a:rPr lang="en-US" sz="4800" dirty="0" err="1"/>
              <a:t>conexão</a:t>
            </a:r>
            <a:r>
              <a:rPr lang="en-US" sz="4800" dirty="0"/>
              <a:t> HTTP(S) </a:t>
            </a:r>
            <a:r>
              <a:rPr lang="en-US" sz="4800" dirty="0" err="1"/>
              <a:t>estabelecida</a:t>
            </a:r>
            <a:r>
              <a:rPr lang="en-US" sz="4800" dirty="0"/>
              <a:t> </a:t>
            </a:r>
            <a:r>
              <a:rPr lang="en-US" sz="4800" dirty="0" err="1"/>
              <a:t>normalmente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porta 80 (443)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A5EC64EA-DFE2-3646-9E6E-66E104E6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CEE6B-24CB-B249-9A6F-FC31A7FDBFEA}"/>
              </a:ext>
            </a:extLst>
          </p:cNvPr>
          <p:cNvSpPr txBox="1"/>
          <p:nvPr/>
        </p:nvSpPr>
        <p:spPr>
          <a:xfrm>
            <a:off x="693683" y="6193767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Design Vectors by </a:t>
            </a:r>
            <a:r>
              <a:rPr lang="en-US" dirty="0" err="1">
                <a:hlinkClick r:id="rId4"/>
              </a:rPr>
              <a:t>Vecteezy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AD460-CD5E-724D-BFF4-BAFC286D26DE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2429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endParaRPr lang="en-US" sz="4800" dirty="0"/>
          </a:p>
          <a:p>
            <a:pPr marL="0" indent="0">
              <a:buNone/>
            </a:pPr>
            <a:r>
              <a:rPr lang="en-US" sz="4800" dirty="0" err="1"/>
              <a:t>Protocolo</a:t>
            </a:r>
            <a:r>
              <a:rPr lang="en-US" sz="4800" dirty="0"/>
              <a:t> </a:t>
            </a:r>
            <a:r>
              <a:rPr lang="en-US" sz="4800" i="1" dirty="0"/>
              <a:t>firewall-friendly:</a:t>
            </a:r>
            <a:r>
              <a:rPr lang="en-US" sz="4800" dirty="0"/>
              <a:t> </a:t>
            </a:r>
            <a:r>
              <a:rPr lang="en-US" sz="4800" dirty="0" err="1"/>
              <a:t>amigável</a:t>
            </a:r>
            <a:r>
              <a:rPr lang="en-US" sz="4800" dirty="0"/>
              <a:t> </a:t>
            </a:r>
            <a:r>
              <a:rPr lang="en-US" sz="4800" dirty="0" err="1"/>
              <a:t>à</a:t>
            </a:r>
            <a:r>
              <a:rPr lang="en-US" sz="4800" dirty="0"/>
              <a:t> </a:t>
            </a:r>
            <a:r>
              <a:rPr lang="en-US" sz="4800" i="1" dirty="0"/>
              <a:t>firewalls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67AD57EB-67A7-8540-B0D2-363E1CE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D3B88-902A-2544-9C3C-2A76F2BF9944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3562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B203C-B4BA-8246-A0A0-1DF3BD36D48A}"/>
              </a:ext>
            </a:extLst>
          </p:cNvPr>
          <p:cNvSpPr/>
          <p:nvPr/>
        </p:nvSpPr>
        <p:spPr>
          <a:xfrm>
            <a:off x="1248479" y="1876093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7FF91-097A-324E-97A4-250471A09858}"/>
              </a:ext>
            </a:extLst>
          </p:cNvPr>
          <p:cNvSpPr/>
          <p:nvPr/>
        </p:nvSpPr>
        <p:spPr>
          <a:xfrm>
            <a:off x="9898510" y="1876094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Tempo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BD6CF-6F16-8845-A713-DA686B8428D9}"/>
              </a:ext>
            </a:extLst>
          </p:cNvPr>
          <p:cNvSpPr/>
          <p:nvPr/>
        </p:nvSpPr>
        <p:spPr>
          <a:xfrm>
            <a:off x="0" y="113777"/>
            <a:ext cx="121236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Funcionamento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ECBAB-7200-B749-97D5-B8E62492CBCA}"/>
              </a:ext>
            </a:extLst>
          </p:cNvPr>
          <p:cNvSpPr/>
          <p:nvPr/>
        </p:nvSpPr>
        <p:spPr>
          <a:xfrm>
            <a:off x="780326" y="1321341"/>
            <a:ext cx="1371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FC1C6-B65B-3E46-8C35-0C3E2AB57E27}"/>
              </a:ext>
            </a:extLst>
          </p:cNvPr>
          <p:cNvSpPr/>
          <p:nvPr/>
        </p:nvSpPr>
        <p:spPr>
          <a:xfrm>
            <a:off x="9323720" y="1321341"/>
            <a:ext cx="1616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Servidor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4EB5E-EE99-0042-ADBE-CEA1D84628C0}"/>
              </a:ext>
            </a:extLst>
          </p:cNvPr>
          <p:cNvCxnSpPr/>
          <p:nvPr/>
        </p:nvCxnSpPr>
        <p:spPr>
          <a:xfrm>
            <a:off x="1795694" y="2317525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F5712B-5BA2-3940-B0EA-E8E09BEEE599}"/>
              </a:ext>
            </a:extLst>
          </p:cNvPr>
          <p:cNvSpPr txBox="1"/>
          <p:nvPr/>
        </p:nvSpPr>
        <p:spPr>
          <a:xfrm>
            <a:off x="2031477" y="2452690"/>
            <a:ext cx="7643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Requisição HTTP: </a:t>
            </a:r>
            <a:r>
              <a:rPr lang="pt-BR" sz="2200" b="1" i="1" dirty="0" err="1"/>
              <a:t>Handshake</a:t>
            </a:r>
            <a:r>
              <a:rPr lang="pt-BR" sz="2200" b="1" dirty="0"/>
              <a:t> solicitando HTTP </a:t>
            </a:r>
            <a:r>
              <a:rPr lang="pt-BR" sz="2200" b="1" i="1" dirty="0"/>
              <a:t>Upgrade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813B0E-8B4B-6B4E-909F-57F53F9765A6}"/>
              </a:ext>
            </a:extLst>
          </p:cNvPr>
          <p:cNvCxnSpPr/>
          <p:nvPr/>
        </p:nvCxnSpPr>
        <p:spPr>
          <a:xfrm>
            <a:off x="1795692" y="3050622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headEnd type="triangle" w="sm" len="sm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F60CF-83C9-604B-8886-BF2A3E87EA3E}"/>
              </a:ext>
            </a:extLst>
          </p:cNvPr>
          <p:cNvSpPr txBox="1"/>
          <p:nvPr/>
        </p:nvSpPr>
        <p:spPr>
          <a:xfrm>
            <a:off x="4903502" y="3111885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Conexão aberta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54ECD-9FCB-F347-853B-D74B1FAACBD9}"/>
              </a:ext>
            </a:extLst>
          </p:cNvPr>
          <p:cNvGrpSpPr/>
          <p:nvPr/>
        </p:nvGrpSpPr>
        <p:grpSpPr>
          <a:xfrm>
            <a:off x="1795694" y="3900379"/>
            <a:ext cx="8012036" cy="951427"/>
            <a:chOff x="1795694" y="4288282"/>
            <a:chExt cx="8012036" cy="951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E5CAE8-F1FD-CF46-AA48-4FAD70D16796}"/>
                </a:ext>
              </a:extLst>
            </p:cNvPr>
            <p:cNvCxnSpPr/>
            <p:nvPr/>
          </p:nvCxnSpPr>
          <p:spPr>
            <a:xfrm>
              <a:off x="1795694" y="4776535"/>
              <a:ext cx="8012036" cy="0"/>
            </a:xfrm>
            <a:prstGeom prst="straightConnector1">
              <a:avLst/>
            </a:prstGeom>
            <a:ln w="158750">
              <a:solidFill>
                <a:srgbClr val="00B050"/>
              </a:solidFill>
              <a:headEnd type="triangle" w="sm" len="sm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29D36F-824E-0346-844A-49338225194B}"/>
                </a:ext>
              </a:extLst>
            </p:cNvPr>
            <p:cNvSpPr txBox="1"/>
            <p:nvPr/>
          </p:nvSpPr>
          <p:spPr>
            <a:xfrm>
              <a:off x="2569651" y="4288282"/>
              <a:ext cx="62432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00" b="1" dirty="0"/>
                <a:t>Mensagens </a:t>
              </a:r>
              <a:r>
                <a:rPr lang="pt-BR" sz="2200" b="1" dirty="0" err="1"/>
                <a:t>bi-direcionais</a:t>
              </a:r>
              <a:r>
                <a:rPr lang="pt-BR" sz="2200" b="1" dirty="0"/>
                <a:t> (canal </a:t>
              </a:r>
              <a:r>
                <a:rPr lang="pt-BR" sz="2200" b="1" i="1" dirty="0" err="1"/>
                <a:t>full</a:t>
              </a:r>
              <a:r>
                <a:rPr lang="pt-BR" sz="2200" b="1" i="1" dirty="0"/>
                <a:t>-duplex</a:t>
              </a:r>
              <a:r>
                <a:rPr lang="pt-BR" sz="2200" b="1" dirty="0"/>
                <a:t>)</a:t>
              </a:r>
              <a:endParaRPr lang="pt-BR" sz="22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02859-E189-6344-AA84-39D9B2088E44}"/>
                </a:ext>
              </a:extLst>
            </p:cNvPr>
            <p:cNvSpPr txBox="1"/>
            <p:nvPr/>
          </p:nvSpPr>
          <p:spPr>
            <a:xfrm>
              <a:off x="4188024" y="4839599"/>
              <a:ext cx="3285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00B050"/>
                  </a:solidFill>
                </a:rPr>
                <a:t>Conexão aberta e persistente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698B9-7FEA-2C4D-B263-BDF4F599771C}"/>
              </a:ext>
            </a:extLst>
          </p:cNvPr>
          <p:cNvCxnSpPr/>
          <p:nvPr/>
        </p:nvCxnSpPr>
        <p:spPr>
          <a:xfrm>
            <a:off x="1795694" y="5974709"/>
            <a:ext cx="8012036" cy="0"/>
          </a:xfrm>
          <a:prstGeom prst="straightConnector1">
            <a:avLst/>
          </a:prstGeom>
          <a:ln w="136525">
            <a:solidFill>
              <a:srgbClr val="FF0000"/>
            </a:solidFill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D173A2-55A9-F541-A80E-14164EE9264E}"/>
              </a:ext>
            </a:extLst>
          </p:cNvPr>
          <p:cNvSpPr txBox="1"/>
          <p:nvPr/>
        </p:nvSpPr>
        <p:spPr>
          <a:xfrm>
            <a:off x="3532872" y="5486456"/>
            <a:ext cx="4537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b="1" dirty="0"/>
              <a:t>Algum dos lados fecha a conexão</a:t>
            </a:r>
            <a:endParaRPr lang="pt-BR" sz="22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7D254-56A9-AC44-9209-79EF50D29516}"/>
              </a:ext>
            </a:extLst>
          </p:cNvPr>
          <p:cNvSpPr txBox="1"/>
          <p:nvPr/>
        </p:nvSpPr>
        <p:spPr>
          <a:xfrm>
            <a:off x="4839452" y="6022007"/>
            <a:ext cx="1982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Conexão fechada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86AFB-C458-0B49-BA3C-C0066F60B890}"/>
              </a:ext>
            </a:extLst>
          </p:cNvPr>
          <p:cNvSpPr txBox="1"/>
          <p:nvPr/>
        </p:nvSpPr>
        <p:spPr>
          <a:xfrm>
            <a:off x="8572693" y="6517082"/>
            <a:ext cx="3611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 adaptada de </a:t>
            </a:r>
            <a:r>
              <a:rPr lang="pt-BR" sz="1100" dirty="0">
                <a:hlinkClick r:id="rId2"/>
              </a:rPr>
              <a:t>https://www.pubnub.com/websockets/</a:t>
            </a:r>
            <a:r>
              <a:rPr lang="pt-BR" sz="1100" dirty="0"/>
              <a:t>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8C6E0C-4DD3-1B46-A8DF-CB0CE35170BA}"/>
              </a:ext>
            </a:extLst>
          </p:cNvPr>
          <p:cNvSpPr/>
          <p:nvPr/>
        </p:nvSpPr>
        <p:spPr>
          <a:xfrm>
            <a:off x="2201917" y="432565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87FCCFC-5C86-4E4A-B903-78CF5974509F}"/>
              </a:ext>
            </a:extLst>
          </p:cNvPr>
          <p:cNvSpPr/>
          <p:nvPr/>
        </p:nvSpPr>
        <p:spPr>
          <a:xfrm>
            <a:off x="2201917" y="432917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1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0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58698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6 L 0.58698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1" grpId="0"/>
      <p:bldP spid="21" grpId="1"/>
      <p:bldP spid="22" grpId="0"/>
      <p:bldP spid="22" grpId="1"/>
      <p:bldP spid="2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irl&#10;&#10;Description automatically generated">
            <a:extLst>
              <a:ext uri="{FF2B5EF4-FFF2-40B4-BE49-F238E27FC236}">
                <a16:creationId xmlns:a16="http://schemas.microsoft.com/office/drawing/2014/main" id="{2C06C90C-9DD1-6847-BAEB-2164FDD0A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7333"/>
          <a:stretch/>
        </p:blipFill>
        <p:spPr>
          <a:xfrm>
            <a:off x="433693" y="0"/>
            <a:ext cx="1132461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6EB4E-6E06-674B-9E60-57FE0533F1CB}"/>
              </a:ext>
            </a:extLst>
          </p:cNvPr>
          <p:cNvSpPr/>
          <p:nvPr/>
        </p:nvSpPr>
        <p:spPr>
          <a:xfrm>
            <a:off x="5787462" y="491315"/>
            <a:ext cx="38426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Mas se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criar</a:t>
            </a:r>
            <a:r>
              <a:rPr lang="en-US" sz="2400" dirty="0"/>
              <a:t> um </a:t>
            </a:r>
            <a:r>
              <a:rPr lang="en-US" sz="2400" dirty="0" err="1"/>
              <a:t>servidor</a:t>
            </a:r>
            <a:r>
              <a:rPr lang="en-US" sz="2400" dirty="0"/>
              <a:t> de socket TCP </a:t>
            </a:r>
            <a:r>
              <a:rPr lang="en-US" sz="2400" dirty="0" err="1"/>
              <a:t>ou</a:t>
            </a:r>
            <a:r>
              <a:rPr lang="en-US" sz="2400" dirty="0"/>
              <a:t> UDP, </a:t>
            </a:r>
            <a:r>
              <a:rPr lang="en-US" sz="2400" dirty="0" err="1"/>
              <a:t>em</a:t>
            </a:r>
            <a:r>
              <a:rPr lang="en-US" sz="2400" dirty="0"/>
              <a:t> Java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exemplo</a:t>
            </a:r>
            <a:r>
              <a:rPr lang="en-US" sz="2400" dirty="0"/>
              <a:t>, e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pra</a:t>
            </a:r>
            <a:r>
              <a:rPr lang="en-US" sz="2400" dirty="0"/>
              <a:t> </a:t>
            </a:r>
            <a:r>
              <a:rPr lang="en-US" sz="2400" dirty="0" err="1"/>
              <a:t>escutar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porta 80 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funcionar</a:t>
            </a:r>
            <a:r>
              <a:rPr lang="en-US" sz="2400" dirty="0"/>
              <a:t>, </a:t>
            </a:r>
            <a:r>
              <a:rPr lang="en-US" sz="2400" dirty="0" err="1"/>
              <a:t>certo</a:t>
            </a:r>
            <a:r>
              <a:rPr lang="en-US" sz="2400" dirty="0"/>
              <a:t>? </a:t>
            </a:r>
            <a:r>
              <a:rPr lang="en-US" sz="2400" dirty="0" err="1"/>
              <a:t>Aí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precisa</a:t>
            </a:r>
            <a:r>
              <a:rPr lang="en-US" sz="2400" dirty="0"/>
              <a:t> de </a:t>
            </a:r>
            <a:r>
              <a:rPr lang="en-US" sz="2400" dirty="0" err="1"/>
              <a:t>WebSockets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8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6"/>
            <a:ext cx="11067393" cy="4359310"/>
          </a:xfrm>
        </p:spPr>
        <p:txBody>
          <a:bodyPr>
            <a:noAutofit/>
          </a:bodyPr>
          <a:lstStyle/>
          <a:p>
            <a:r>
              <a:rPr lang="en-US" sz="3200" b="1" dirty="0" err="1"/>
              <a:t>Pode</a:t>
            </a:r>
            <a:r>
              <a:rPr lang="en-US" sz="3200" b="1" dirty="0"/>
              <a:t> </a:t>
            </a:r>
            <a:r>
              <a:rPr lang="en-US" sz="3200" b="1" dirty="0" err="1"/>
              <a:t>funcionar</a:t>
            </a:r>
            <a:r>
              <a:rPr lang="en-US" sz="3200" dirty="0"/>
              <a:t>… se </a:t>
            </a: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tiver</a:t>
            </a:r>
            <a:r>
              <a:rPr lang="en-US" sz="3200" dirty="0"/>
              <a:t> </a:t>
            </a:r>
            <a:r>
              <a:rPr lang="en-US" sz="3200" dirty="0" err="1"/>
              <a:t>nenhuma</a:t>
            </a:r>
            <a:r>
              <a:rPr lang="en-US" sz="3200" dirty="0"/>
              <a:t> ferramenta de </a:t>
            </a:r>
            <a:r>
              <a:rPr lang="en-US" sz="3200" dirty="0">
                <a:hlinkClick r:id="rId2"/>
              </a:rPr>
              <a:t>Deep Packet Inspection (DPI)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rede</a:t>
            </a:r>
            <a:endParaRPr lang="en-US" sz="3200" dirty="0"/>
          </a:p>
          <a:p>
            <a:r>
              <a:rPr lang="en-US" sz="3200" b="1" dirty="0"/>
              <a:t>DPI = </a:t>
            </a:r>
            <a:r>
              <a:rPr lang="en-US" sz="3200" b="1" dirty="0" err="1"/>
              <a:t>Inspeção</a:t>
            </a:r>
            <a:r>
              <a:rPr lang="en-US" sz="3200" b="1" dirty="0"/>
              <a:t> Profunda de </a:t>
            </a:r>
            <a:r>
              <a:rPr lang="en-US" sz="3200" b="1" dirty="0" err="1"/>
              <a:t>Pacotes</a:t>
            </a:r>
            <a:r>
              <a:rPr lang="en-US" sz="3200" dirty="0"/>
              <a:t>: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bloquear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</a:t>
            </a:r>
            <a:r>
              <a:rPr lang="en-US" sz="3200" dirty="0" err="1"/>
              <a:t>indesejados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6"/>
            <a:ext cx="11067393" cy="4359310"/>
          </a:xfrm>
        </p:spPr>
        <p:txBody>
          <a:bodyPr>
            <a:noAutofit/>
          </a:bodyPr>
          <a:lstStyle/>
          <a:p>
            <a:r>
              <a:rPr lang="en-US" sz="3200" b="1" i="1" dirty="0" err="1"/>
              <a:t>Não</a:t>
            </a:r>
            <a:r>
              <a:rPr lang="en-US" sz="3200" b="1" i="1" dirty="0"/>
              <a:t> </a:t>
            </a:r>
            <a:r>
              <a:rPr lang="en-US" sz="3200" b="1" i="1" dirty="0" err="1"/>
              <a:t>apenas</a:t>
            </a:r>
            <a:r>
              <a:rPr lang="en-US" sz="3200" b="1" i="1" dirty="0"/>
              <a:t> </a:t>
            </a:r>
            <a:r>
              <a:rPr lang="en-US" sz="3200" b="1" i="1" dirty="0" err="1"/>
              <a:t>liberaram</a:t>
            </a:r>
            <a:r>
              <a:rPr lang="en-US" sz="3200" b="1" i="1" dirty="0"/>
              <a:t> </a:t>
            </a:r>
            <a:r>
              <a:rPr lang="en-US" sz="3200" b="1" i="1" dirty="0" err="1"/>
              <a:t>ou</a:t>
            </a:r>
            <a:r>
              <a:rPr lang="en-US" sz="3200" b="1" i="1" dirty="0"/>
              <a:t> </a:t>
            </a:r>
            <a:r>
              <a:rPr lang="en-US" sz="3200" b="1" i="1" dirty="0" err="1"/>
              <a:t>bloqueam</a:t>
            </a:r>
            <a:r>
              <a:rPr lang="en-US" sz="3200" b="1" i="1" dirty="0"/>
              <a:t> </a:t>
            </a:r>
            <a:r>
              <a:rPr lang="en-US" sz="3200" b="1" i="1" dirty="0" err="1"/>
              <a:t>portas</a:t>
            </a:r>
            <a:r>
              <a:rPr lang="en-US" sz="3200" i="1" dirty="0"/>
              <a:t> </a:t>
            </a:r>
            <a:r>
              <a:rPr lang="en-US" sz="3200" i="1" dirty="0" err="1"/>
              <a:t>como</a:t>
            </a:r>
            <a:r>
              <a:rPr lang="en-US" sz="3200" i="1" dirty="0"/>
              <a:t> firewalls…</a:t>
            </a:r>
          </a:p>
          <a:p>
            <a:r>
              <a:rPr lang="en-US" sz="3200" b="1" i="1" dirty="0" err="1"/>
              <a:t>analisam</a:t>
            </a:r>
            <a:r>
              <a:rPr lang="en-US" sz="3200" b="1" i="1" dirty="0"/>
              <a:t> </a:t>
            </a:r>
            <a:r>
              <a:rPr lang="en-US" sz="3200" b="1" i="1" dirty="0" err="1"/>
              <a:t>cabeçalho</a:t>
            </a:r>
            <a:r>
              <a:rPr lang="en-US" sz="3200" b="1" i="1" dirty="0"/>
              <a:t> dos </a:t>
            </a:r>
            <a:r>
              <a:rPr lang="en-US" sz="3200" b="1" i="1" dirty="0" err="1"/>
              <a:t>pacotes</a:t>
            </a:r>
            <a:r>
              <a:rPr lang="en-US" sz="3200" b="1" i="1" dirty="0"/>
              <a:t>:</a:t>
            </a:r>
            <a:r>
              <a:rPr lang="en-US" sz="3200" i="1" dirty="0"/>
              <a:t> saber se o que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trafegado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</a:t>
            </a:r>
            <a:r>
              <a:rPr lang="en-US" sz="3200" i="1" dirty="0" err="1"/>
              <a:t>realmente</a:t>
            </a:r>
            <a:r>
              <a:rPr lang="en-US" sz="3200" i="1" dirty="0"/>
              <a:t> o </a:t>
            </a:r>
            <a:r>
              <a:rPr lang="en-US" sz="3200" i="1" dirty="0" err="1"/>
              <a:t>esperado</a:t>
            </a:r>
            <a:r>
              <a:rPr lang="en-US" sz="3200" i="1" dirty="0"/>
              <a:t> para </a:t>
            </a:r>
            <a:r>
              <a:rPr lang="en-US" sz="3200" i="1" dirty="0" err="1"/>
              <a:t>uma</a:t>
            </a:r>
            <a:r>
              <a:rPr lang="en-US" sz="3200" i="1" dirty="0"/>
              <a:t> </a:t>
            </a:r>
            <a:r>
              <a:rPr lang="en-US" sz="3200" i="1" dirty="0" err="1"/>
              <a:t>determinada</a:t>
            </a:r>
            <a:r>
              <a:rPr lang="en-US" sz="3200" i="1" dirty="0"/>
              <a:t> porta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60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b="1" dirty="0" err="1"/>
              <a:t>Colocar</a:t>
            </a:r>
            <a:r>
              <a:rPr lang="en-US" sz="3200" b="1" dirty="0"/>
              <a:t> um </a:t>
            </a:r>
            <a:r>
              <a:rPr lang="en-US" sz="3200" b="1" dirty="0" err="1"/>
              <a:t>servidor</a:t>
            </a:r>
            <a:r>
              <a:rPr lang="en-US" sz="3200" b="1" dirty="0"/>
              <a:t> de chat com um socket TCP </a:t>
            </a:r>
            <a:r>
              <a:rPr lang="en-US" sz="3200" b="1" dirty="0" err="1"/>
              <a:t>na</a:t>
            </a:r>
            <a:r>
              <a:rPr lang="en-US" sz="3200" b="1" dirty="0"/>
              <a:t> porta 80</a:t>
            </a:r>
            <a:r>
              <a:rPr lang="en-US" sz="3200" dirty="0"/>
              <a:t>: ferramenta DPI </a:t>
            </a:r>
            <a:r>
              <a:rPr lang="en-US" sz="3200" dirty="0" err="1"/>
              <a:t>espera</a:t>
            </a:r>
            <a:r>
              <a:rPr lang="en-US" sz="3200" dirty="0"/>
              <a:t> que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tal</a:t>
            </a:r>
            <a:r>
              <a:rPr lang="en-US" sz="3200" dirty="0"/>
              <a:t> porta </a:t>
            </a:r>
            <a:r>
              <a:rPr lang="en-US" sz="3200" dirty="0" err="1"/>
              <a:t>sejam</a:t>
            </a:r>
            <a:r>
              <a:rPr lang="en-US" sz="3200" dirty="0"/>
              <a:t> </a:t>
            </a:r>
            <a:r>
              <a:rPr lang="en-US" sz="3200" dirty="0" err="1"/>
              <a:t>trafegados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HTTP</a:t>
            </a:r>
          </a:p>
          <a:p>
            <a:r>
              <a:rPr lang="en-US" sz="3200" b="1" i="1" dirty="0" err="1"/>
              <a:t>Após</a:t>
            </a:r>
            <a:r>
              <a:rPr lang="en-US" sz="3200" b="1" i="1" dirty="0"/>
              <a:t> </a:t>
            </a:r>
            <a:r>
              <a:rPr lang="en-US" sz="3200" b="1" i="1" dirty="0" err="1"/>
              <a:t>análise</a:t>
            </a:r>
            <a:r>
              <a:rPr lang="en-US" sz="3200" b="1" i="1" dirty="0"/>
              <a:t> DPI</a:t>
            </a:r>
            <a:r>
              <a:rPr lang="en-US" sz="3200" i="1" dirty="0"/>
              <a:t>: </a:t>
            </a:r>
            <a:r>
              <a:rPr lang="en-US" sz="3200" i="1" dirty="0" err="1"/>
              <a:t>descobrirá</a:t>
            </a:r>
            <a:r>
              <a:rPr lang="en-US" sz="3200" i="1" dirty="0"/>
              <a:t> que o </a:t>
            </a:r>
            <a:r>
              <a:rPr lang="en-US" sz="3200" i="1" dirty="0" err="1"/>
              <a:t>protocolo</a:t>
            </a:r>
            <a:r>
              <a:rPr lang="en-US" sz="3200" i="1" dirty="0"/>
              <a:t> </a:t>
            </a:r>
            <a:r>
              <a:rPr lang="en-US" sz="3200" i="1" dirty="0" err="1"/>
              <a:t>não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HTTP e </a:t>
            </a:r>
            <a:r>
              <a:rPr lang="en-US" sz="3200" i="1" dirty="0" err="1"/>
              <a:t>pode</a:t>
            </a:r>
            <a:r>
              <a:rPr lang="en-US" sz="3200" i="1" dirty="0"/>
              <a:t> </a:t>
            </a:r>
            <a:r>
              <a:rPr lang="en-US" sz="3200" i="1" dirty="0" err="1"/>
              <a:t>bloquerar</a:t>
            </a:r>
            <a:r>
              <a:rPr lang="en-US" sz="3200" i="1" dirty="0"/>
              <a:t> o </a:t>
            </a:r>
            <a:r>
              <a:rPr lang="en-US" sz="3200" i="1" dirty="0" err="1"/>
              <a:t>tráfego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9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800" dirty="0"/>
              <a:t>Protocolo leve para comunicação em tempo real em aplicações web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1056291" y="113777"/>
            <a:ext cx="62191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1" y="216864"/>
            <a:ext cx="40894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B3307-1AF6-D64F-AFE9-E1D0232F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7" y="3684200"/>
            <a:ext cx="3762752" cy="31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b="1" i="1" dirty="0">
                <a:hlinkClick r:id="rId2"/>
              </a:rPr>
              <a:t>Clientes de BitTorrent:</a:t>
            </a:r>
            <a:r>
              <a:rPr lang="en-US" sz="3200" i="1" dirty="0">
                <a:hlinkClick r:id="rId2"/>
              </a:rPr>
              <a:t> aplicavam esta técnica de usar a porta 80 para burlar o firewall</a:t>
            </a:r>
            <a:endParaRPr lang="en-US" sz="3200" i="1" dirty="0"/>
          </a:p>
          <a:p>
            <a:r>
              <a:rPr lang="en-US" sz="3200" b="1" i="1" dirty="0"/>
              <a:t>Ferramentas de DPI:</a:t>
            </a:r>
            <a:r>
              <a:rPr lang="en-US" sz="3200" i="1" dirty="0"/>
              <a:t> </a:t>
            </a:r>
            <a:r>
              <a:rPr lang="en-US" sz="3200" i="1" dirty="0" err="1"/>
              <a:t>usadas</a:t>
            </a:r>
            <a:r>
              <a:rPr lang="en-US" sz="3200" i="1" dirty="0"/>
              <a:t> para </a:t>
            </a:r>
            <a:r>
              <a:rPr lang="en-US" sz="3200" i="1" dirty="0" err="1"/>
              <a:t>verificar</a:t>
            </a:r>
            <a:r>
              <a:rPr lang="en-US" sz="3200" i="1" dirty="0"/>
              <a:t> se o </a:t>
            </a:r>
            <a:r>
              <a:rPr lang="en-US" sz="3200" i="1" dirty="0" err="1"/>
              <a:t>tráfego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torrent, </a:t>
            </a:r>
            <a:r>
              <a:rPr lang="en-US" sz="3200" i="1" dirty="0" err="1"/>
              <a:t>independente</a:t>
            </a:r>
            <a:r>
              <a:rPr lang="en-US" sz="3200" i="1" dirty="0"/>
              <a:t> de qual porta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usada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Identificar tráfego P2P criptografado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01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208362"/>
            <a:ext cx="11067393" cy="4397394"/>
          </a:xfrm>
        </p:spPr>
        <p:txBody>
          <a:bodyPr>
            <a:noAutofit/>
          </a:bodyPr>
          <a:lstStyle/>
          <a:p>
            <a:r>
              <a:rPr lang="en-US" sz="3200" i="1" dirty="0">
                <a:hlinkClick r:id="rId2"/>
              </a:rPr>
              <a:t>https://websocket.org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https://websocket.org/aboutwebsocket.html</a:t>
            </a:r>
            <a:r>
              <a:rPr lang="en-US" sz="3200" i="1" dirty="0"/>
              <a:t> </a:t>
            </a:r>
          </a:p>
          <a:p>
            <a:r>
              <a:rPr lang="en-US" sz="3200" i="1" dirty="0"/>
              <a:t>RFC 6455 - The WebSocket Protocol:  </a:t>
            </a:r>
            <a:r>
              <a:rPr lang="en-US" sz="3200" i="1" dirty="0">
                <a:hlinkClick r:id="rId4"/>
              </a:rPr>
              <a:t>tools.ietf.org/html/rfc6455</a:t>
            </a:r>
            <a:r>
              <a:rPr lang="en-US" sz="3200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Referências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7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9A1C82-C0A1-F940-9EC9-04A3D641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29" y="3413502"/>
            <a:ext cx="4127500" cy="287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243198"/>
            <a:ext cx="10342178" cy="2569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Aplicações</a:t>
            </a:r>
            <a:r>
              <a:rPr lang="en-US" sz="4800" b="1" dirty="0"/>
              <a:t> web de tempo real</a:t>
            </a:r>
            <a:r>
              <a:rPr lang="en-US" sz="4800" dirty="0"/>
              <a:t>: </a:t>
            </a:r>
            <a:r>
              <a:rPr lang="en-US" sz="4800" dirty="0" err="1"/>
              <a:t>jogos</a:t>
            </a:r>
            <a:r>
              <a:rPr lang="en-US" sz="4800" dirty="0"/>
              <a:t>, </a:t>
            </a:r>
            <a:r>
              <a:rPr lang="en-US" sz="4800" dirty="0" err="1"/>
              <a:t>mensagens</a:t>
            </a:r>
            <a:r>
              <a:rPr lang="en-US" sz="4800" dirty="0"/>
              <a:t> </a:t>
            </a:r>
            <a:r>
              <a:rPr lang="en-US" sz="4800" dirty="0" err="1"/>
              <a:t>instantâneas</a:t>
            </a:r>
            <a:r>
              <a:rPr lang="en-US" sz="4800" dirty="0"/>
              <a:t> e </a:t>
            </a:r>
            <a:r>
              <a:rPr lang="en-US" sz="4800" dirty="0" err="1"/>
              <a:t>edição</a:t>
            </a:r>
            <a:r>
              <a:rPr lang="en-US" sz="4800" dirty="0"/>
              <a:t> </a:t>
            </a:r>
            <a:r>
              <a:rPr lang="en-US" sz="4800" dirty="0" err="1"/>
              <a:t>colaborativa</a:t>
            </a:r>
            <a:r>
              <a:rPr lang="en-US" sz="4800" dirty="0"/>
              <a:t> de docs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8E97D6-A74C-AD40-B50E-EC359840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70" y="4056147"/>
            <a:ext cx="2315224" cy="1875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EA703-F3FB-5047-BCE0-FD7F0E5FD070}"/>
              </a:ext>
            </a:extLst>
          </p:cNvPr>
          <p:cNvSpPr txBox="1"/>
          <p:nvPr/>
        </p:nvSpPr>
        <p:spPr>
          <a:xfrm>
            <a:off x="4308112" y="6142420"/>
            <a:ext cx="1628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Games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img</a:t>
            </a:r>
            <a:r>
              <a:rPr lang="en-US" sz="1200" dirty="0"/>
              <a:t>: </a:t>
            </a:r>
            <a:r>
              <a:rPr lang="en-US" sz="1200" dirty="0" err="1"/>
              <a:t>pcspecialist.co.uk</a:t>
            </a:r>
            <a:r>
              <a:rPr lang="en-US" sz="1200" dirty="0"/>
              <a:t>)</a:t>
            </a:r>
            <a:endParaRPr lang="en-BR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99B4E-99D2-DE43-B842-798E79E39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17" y="4156956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0E979-FB13-C54A-AA7E-8D6CFD0F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264" y="3597788"/>
            <a:ext cx="2774931" cy="2774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533B3-795F-8C4F-A23B-15900BC1636D}"/>
              </a:ext>
            </a:extLst>
          </p:cNvPr>
          <p:cNvSpPr txBox="1"/>
          <p:nvPr/>
        </p:nvSpPr>
        <p:spPr>
          <a:xfrm>
            <a:off x="9699365" y="6250907"/>
            <a:ext cx="2322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Google Docs</a:t>
            </a:r>
            <a:endParaRPr lang="en-BR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C8C00-A7ED-C844-A389-B86B9DE1AAED}"/>
              </a:ext>
            </a:extLst>
          </p:cNvPr>
          <p:cNvSpPr txBox="1"/>
          <p:nvPr/>
        </p:nvSpPr>
        <p:spPr>
          <a:xfrm>
            <a:off x="504489" y="6209125"/>
            <a:ext cx="1860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Time</a:t>
            </a:r>
            <a:endParaRPr lang="en-BR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816A2-BBB3-CE47-87A9-5DBC53933214}"/>
              </a:ext>
            </a:extLst>
          </p:cNvPr>
          <p:cNvSpPr txBox="1"/>
          <p:nvPr/>
        </p:nvSpPr>
        <p:spPr>
          <a:xfrm>
            <a:off x="7528578" y="5914657"/>
            <a:ext cx="1889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Instant</a:t>
            </a:r>
          </a:p>
          <a:p>
            <a:pPr algn="ctr"/>
            <a:r>
              <a:rPr lang="en-US" sz="2800" b="1" dirty="0"/>
              <a:t>Messaging</a:t>
            </a:r>
            <a:endParaRPr lang="en-BR" sz="2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E8A7-A890-964C-B733-20DCBEA1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225" y="4347362"/>
            <a:ext cx="7305380" cy="2294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Variedade</a:t>
            </a:r>
            <a:r>
              <a:rPr lang="en-US" sz="4800" b="1" dirty="0"/>
              <a:t> de </a:t>
            </a:r>
            <a:r>
              <a:rPr lang="en-US" sz="4800" b="1" dirty="0" err="1"/>
              <a:t>aplicações</a:t>
            </a:r>
            <a:r>
              <a:rPr lang="en-US" sz="4800" b="1" dirty="0"/>
              <a:t>: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 err="1"/>
              <a:t>cotação</a:t>
            </a:r>
            <a:r>
              <a:rPr lang="en-US" sz="4800" dirty="0"/>
              <a:t> de </a:t>
            </a:r>
            <a:r>
              <a:rPr lang="en-US" sz="4800" dirty="0" err="1"/>
              <a:t>ações</a:t>
            </a:r>
            <a:r>
              <a:rPr lang="en-US" sz="4800" dirty="0"/>
              <a:t>, </a:t>
            </a:r>
            <a:r>
              <a:rPr lang="en-US" sz="4800" dirty="0" err="1"/>
              <a:t>moedas</a:t>
            </a:r>
            <a:r>
              <a:rPr lang="en-US" sz="4800" dirty="0"/>
              <a:t> e </a:t>
            </a:r>
            <a:r>
              <a:rPr lang="en-US" sz="4800" dirty="0" err="1"/>
              <a:t>criptomoedas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real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784C2E-F7C9-064E-AF21-041F28E9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/>
              <a:t>Utiliza</a:t>
            </a:r>
            <a:r>
              <a:rPr lang="en-US" sz="4400" dirty="0"/>
              <a:t> </a:t>
            </a:r>
            <a:r>
              <a:rPr lang="en-US" sz="4400" dirty="0" err="1"/>
              <a:t>inicialmente</a:t>
            </a:r>
            <a:r>
              <a:rPr lang="en-US" sz="4400" dirty="0"/>
              <a:t> o HTTP para </a:t>
            </a:r>
            <a:r>
              <a:rPr lang="en-US" sz="4400" dirty="0" err="1"/>
              <a:t>estabelecer</a:t>
            </a:r>
            <a:r>
              <a:rPr lang="en-US" sz="4400" dirty="0"/>
              <a:t> </a:t>
            </a:r>
            <a:r>
              <a:rPr lang="en-US" sz="4400" dirty="0" err="1"/>
              <a:t>conexão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6CB6-9A44-8149-8E3A-13FDE5EB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75" y="4002447"/>
            <a:ext cx="4718649" cy="252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1D627-51A1-B346-B839-7DC88EB4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438"/>
            <a:ext cx="12192000" cy="943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err="1"/>
              <a:t>Cabeçalho</a:t>
            </a:r>
            <a:r>
              <a:rPr lang="en-US" sz="4000" b="1" dirty="0"/>
              <a:t> e </a:t>
            </a:r>
            <a:r>
              <a:rPr lang="en-US" sz="4000" b="1" dirty="0" err="1"/>
              <a:t>corpo</a:t>
            </a:r>
            <a:r>
              <a:rPr lang="en-US" sz="4000" b="1" dirty="0"/>
              <a:t> das </a:t>
            </a:r>
            <a:r>
              <a:rPr lang="en-US" sz="4000" b="1" dirty="0" err="1"/>
              <a:t>mensagens</a:t>
            </a:r>
            <a:r>
              <a:rPr lang="en-US" sz="4000" b="1" dirty="0"/>
              <a:t> HTTP </a:t>
            </a:r>
            <a:r>
              <a:rPr lang="en-US" sz="4000" b="1" dirty="0" err="1"/>
              <a:t>longos</a:t>
            </a:r>
            <a:endParaRPr lang="en-US" sz="4000" b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6637B1-979A-D64A-8EEE-77ADC7F3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97"/>
          <a:stretch/>
        </p:blipFill>
        <p:spPr>
          <a:xfrm>
            <a:off x="-432976" y="793630"/>
            <a:ext cx="13057951" cy="6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 err="1"/>
              <a:t>Após</a:t>
            </a:r>
            <a:r>
              <a:rPr lang="en-US" sz="4800" b="1" dirty="0"/>
              <a:t> </a:t>
            </a:r>
            <a:r>
              <a:rPr lang="en-US" sz="4800" b="1" dirty="0" err="1"/>
              <a:t>estabelecer</a:t>
            </a:r>
            <a:r>
              <a:rPr lang="en-US" sz="4800" b="1" dirty="0"/>
              <a:t> </a:t>
            </a:r>
            <a:r>
              <a:rPr lang="en-US" sz="4800" b="1" dirty="0" err="1"/>
              <a:t>conexão</a:t>
            </a:r>
            <a:r>
              <a:rPr lang="en-US" sz="4800" dirty="0"/>
              <a:t>: </a:t>
            </a:r>
            <a:r>
              <a:rPr lang="en-US" sz="4800" dirty="0" err="1"/>
              <a:t>mensagens</a:t>
            </a:r>
            <a:r>
              <a:rPr lang="en-US" sz="4800" dirty="0"/>
              <a:t> HTTP </a:t>
            </a:r>
            <a:r>
              <a:rPr lang="en-US" sz="4800" dirty="0" err="1"/>
              <a:t>não</a:t>
            </a:r>
            <a:r>
              <a:rPr lang="en-US" sz="4800" dirty="0"/>
              <a:t> </a:t>
            </a:r>
            <a:r>
              <a:rPr lang="en-US" sz="4800" dirty="0" err="1"/>
              <a:t>são</a:t>
            </a:r>
            <a:r>
              <a:rPr lang="en-US" sz="4800" dirty="0"/>
              <a:t> </a:t>
            </a:r>
            <a:r>
              <a:rPr lang="en-US" sz="4800" dirty="0" err="1"/>
              <a:t>mais</a:t>
            </a:r>
            <a:r>
              <a:rPr lang="en-US" sz="4800" dirty="0"/>
              <a:t> </a:t>
            </a:r>
            <a:r>
              <a:rPr lang="en-US" sz="4800" dirty="0" err="1"/>
              <a:t>enviadas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9CFE4-44BB-5842-880C-B754A7B2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66" y="4635174"/>
            <a:ext cx="3289716" cy="1759998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1C6E6A85-D9A0-7E48-9E77-5E76DC99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0048" y="3909222"/>
            <a:ext cx="3211902" cy="321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528A8-363C-F642-8F06-F25AFECB4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807" y="4364966"/>
            <a:ext cx="6219152" cy="22407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err="1"/>
              <a:t>Conexão</a:t>
            </a:r>
            <a:r>
              <a:rPr lang="en-US" sz="4400" b="1" dirty="0"/>
              <a:t> </a:t>
            </a:r>
            <a:r>
              <a:rPr lang="en-US" sz="4400" b="1" dirty="0" err="1"/>
              <a:t>mantida</a:t>
            </a:r>
            <a:r>
              <a:rPr lang="en-US" sz="4400" b="1" dirty="0"/>
              <a:t>: </a:t>
            </a:r>
            <a:r>
              <a:rPr lang="en-US" sz="4400" dirty="0" err="1"/>
              <a:t>apenas</a:t>
            </a:r>
            <a:r>
              <a:rPr lang="en-US" sz="4400" dirty="0"/>
              <a:t> </a:t>
            </a:r>
            <a:r>
              <a:rPr lang="en-US" sz="4400" dirty="0" err="1"/>
              <a:t>troca</a:t>
            </a:r>
            <a:r>
              <a:rPr lang="en-US" sz="4400" dirty="0"/>
              <a:t> de dados no canal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9648200" y="6302582"/>
            <a:ext cx="21699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Imagem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pinclipart.com</a:t>
            </a:r>
            <a:endParaRPr lang="en-US" sz="1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C519-715D-D949-9095-5135B680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587925"/>
            <a:ext cx="11067393" cy="31055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400" b="1" dirty="0" err="1"/>
              <a:t>Diferente</a:t>
            </a:r>
            <a:r>
              <a:rPr lang="en-US" sz="4400" b="1" dirty="0"/>
              <a:t> de </a:t>
            </a:r>
            <a:r>
              <a:rPr lang="en-US" sz="4400" b="1" dirty="0" err="1"/>
              <a:t>requisições</a:t>
            </a:r>
            <a:r>
              <a:rPr lang="en-US" sz="4400" b="1" dirty="0"/>
              <a:t> HTTP</a:t>
            </a:r>
            <a:r>
              <a:rPr lang="en-US" sz="4400" dirty="0"/>
              <a:t>: </a:t>
            </a:r>
            <a:r>
              <a:rPr lang="en-US" sz="4400" dirty="0" err="1"/>
              <a:t>estas</a:t>
            </a:r>
            <a:r>
              <a:rPr lang="en-US" sz="4400" dirty="0"/>
              <a:t> </a:t>
            </a:r>
            <a:r>
              <a:rPr lang="en-US" sz="4400" dirty="0" err="1"/>
              <a:t>normalmente</a:t>
            </a:r>
            <a:r>
              <a:rPr lang="en-US" sz="4400" dirty="0"/>
              <a:t> </a:t>
            </a:r>
            <a:r>
              <a:rPr lang="en-US" sz="4400" dirty="0" err="1"/>
              <a:t>requerem</a:t>
            </a:r>
            <a:r>
              <a:rPr lang="en-US" sz="4400" dirty="0"/>
              <a:t> nova </a:t>
            </a:r>
            <a:r>
              <a:rPr lang="en-US" sz="4400" dirty="0" err="1"/>
              <a:t>conexão</a:t>
            </a:r>
            <a:r>
              <a:rPr lang="en-US" sz="4400" dirty="0"/>
              <a:t> a </a:t>
            </a:r>
            <a:r>
              <a:rPr lang="en-US" sz="4400" dirty="0" err="1"/>
              <a:t>cada</a:t>
            </a:r>
            <a:r>
              <a:rPr lang="en-US" sz="4400" dirty="0"/>
              <a:t> </a:t>
            </a:r>
            <a:r>
              <a:rPr lang="en-US" sz="4400" dirty="0" err="1"/>
              <a:t>requisição</a:t>
            </a:r>
            <a:r>
              <a:rPr lang="en-US" sz="4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0EEDF-4C0F-F34C-B891-884906A2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284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{559F2930-5B27-7A41-BB20-C034972AB6E0}tf10001120</Template>
  <TotalTime>1171</TotalTime>
  <Words>460</Words>
  <Application>Microsoft Macintosh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63</cp:revision>
  <dcterms:created xsi:type="dcterms:W3CDTF">2018-11-06T15:55:05Z</dcterms:created>
  <dcterms:modified xsi:type="dcterms:W3CDTF">2022-09-13T01:13:55Z</dcterms:modified>
</cp:coreProperties>
</file>